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4" r:id="rId26"/>
    <p:sldId id="285" r:id="rId27"/>
    <p:sldId id="286" r:id="rId28"/>
    <p:sldId id="287" r:id="rId29"/>
    <p:sldId id="288" r:id="rId30"/>
    <p:sldId id="289" r:id="rId31"/>
    <p:sldId id="291" r:id="rId32"/>
    <p:sldId id="292" r:id="rId33"/>
    <p:sldId id="294" r:id="rId34"/>
    <p:sldId id="295" r:id="rId35"/>
    <p:sldId id="296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2046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第1章：BCPの基礎理解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全社員向けBCP研修</a:t>
            </a:r>
          </a:p>
          <a:p>
            <a:r>
              <a:t>日付：2025年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影響評価の考え方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・リスクが起こった時、業務にどのような影響があるかを想定</a:t>
            </a:r>
          </a:p>
          <a:p>
            <a:r>
              <a:t>・重要業務ほど影響は大きく、復旧優先度が高い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A7B93A0-3487-DB5A-258F-F9BF16B72556}"/>
              </a:ext>
            </a:extLst>
          </p:cNvPr>
          <p:cNvGrpSpPr/>
          <p:nvPr/>
        </p:nvGrpSpPr>
        <p:grpSpPr>
          <a:xfrm>
            <a:off x="1299651" y="4462218"/>
            <a:ext cx="6808428" cy="540000"/>
            <a:chOff x="1890465" y="4297834"/>
            <a:chExt cx="5626800" cy="540000"/>
          </a:xfrm>
        </p:grpSpPr>
        <p:sp>
          <p:nvSpPr>
            <p:cNvPr id="4" name="Rectangle 3"/>
            <p:cNvSpPr/>
            <p:nvPr/>
          </p:nvSpPr>
          <p:spPr>
            <a:xfrm>
              <a:off x="1890465" y="4297834"/>
              <a:ext cx="1306800" cy="54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リスク発生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330465" y="4297834"/>
              <a:ext cx="1306800" cy="54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業務停止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770465" y="4297834"/>
              <a:ext cx="1306800" cy="54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損害発生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210465" y="4297834"/>
              <a:ext cx="1306800" cy="54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優先度評価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業務の重要度を評価する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各業務に対して「影響度</a:t>
            </a:r>
            <a:r>
              <a:rPr dirty="0"/>
              <a:t>」「</a:t>
            </a:r>
            <a:r>
              <a:rPr dirty="0" err="1"/>
              <a:t>復旧時間</a:t>
            </a:r>
            <a:r>
              <a:rPr dirty="0"/>
              <a:t>」「</a:t>
            </a:r>
            <a:r>
              <a:rPr dirty="0" err="1"/>
              <a:t>代替可否」を基準に評価</a:t>
            </a:r>
            <a:endParaRPr dirty="0"/>
          </a:p>
          <a:p>
            <a:r>
              <a:rPr dirty="0" err="1"/>
              <a:t>重要業務は“止めてはいけない”業務</a:t>
            </a:r>
            <a:endParaRPr dirty="0"/>
          </a:p>
          <a:p>
            <a:r>
              <a:rPr dirty="0" err="1"/>
              <a:t>重要業務</a:t>
            </a:r>
            <a:r>
              <a:rPr dirty="0"/>
              <a:t> → </a:t>
            </a:r>
            <a:r>
              <a:rPr dirty="0" err="1"/>
              <a:t>BCPで優先的に保護</a:t>
            </a:r>
            <a:endParaRPr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262462"/>
              </p:ext>
            </p:extLst>
          </p:nvPr>
        </p:nvGraphicFramePr>
        <p:xfrm>
          <a:off x="596303" y="4354136"/>
          <a:ext cx="792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r>
                        <a:t>業務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影響度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復旧時間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代替可否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r>
                        <a:t>受注処理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不可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r>
                        <a:t>出荷業務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一部可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r>
                        <a:t>総務対応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まとめ：リスク認識と影響評価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リスクの種類を知り、業務への影響を可視化</a:t>
            </a:r>
            <a:endParaRPr dirty="0"/>
          </a:p>
          <a:p>
            <a:r>
              <a:rPr dirty="0" err="1"/>
              <a:t>影響の大きい業務を特定し、BCPで守る</a:t>
            </a:r>
            <a:endParaRPr dirty="0"/>
          </a:p>
          <a:p>
            <a:r>
              <a:rPr dirty="0" err="1"/>
              <a:t>リスクは“他人事”ではないという意識が重要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第3章：BCPの構築方法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全社員向けBCP研修</a:t>
            </a:r>
          </a:p>
          <a:p>
            <a:r>
              <a:t>日付：2025年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BCP構築のステップ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BCPは段階的に整備することが大切です</a:t>
            </a:r>
            <a:endParaRPr lang="en-US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dirty="0"/>
              <a:t>①</a:t>
            </a:r>
            <a:r>
              <a:rPr dirty="0" err="1"/>
              <a:t>重要業務の特定</a:t>
            </a:r>
            <a:br>
              <a:rPr lang="en-US" dirty="0"/>
            </a:br>
            <a:r>
              <a:rPr lang="ja-JP" altLang="en-US" dirty="0"/>
              <a:t>　</a:t>
            </a:r>
            <a:r>
              <a:rPr dirty="0"/>
              <a:t>②</a:t>
            </a:r>
            <a:r>
              <a:rPr dirty="0" err="1"/>
              <a:t>復旧の優先順位付け</a:t>
            </a:r>
            <a:br>
              <a:rPr lang="en-US" dirty="0"/>
            </a:br>
            <a:r>
              <a:rPr lang="ja-JP" altLang="en-US" dirty="0"/>
              <a:t>　</a:t>
            </a:r>
            <a:r>
              <a:rPr dirty="0"/>
              <a:t>③</a:t>
            </a:r>
            <a:r>
              <a:rPr dirty="0" err="1"/>
              <a:t>体制と手順の整備</a:t>
            </a:r>
            <a:br>
              <a:rPr lang="en-US" dirty="0"/>
            </a:br>
            <a:r>
              <a:rPr lang="ja-JP" altLang="en-US" dirty="0"/>
              <a:t>　</a:t>
            </a:r>
            <a:r>
              <a:rPr dirty="0"/>
              <a:t>④</a:t>
            </a:r>
            <a:r>
              <a:rPr dirty="0" err="1"/>
              <a:t>文書化と訓練</a:t>
            </a:r>
            <a:endParaRPr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1AF323A-5490-E3E9-8DBD-2A08F7B56344}"/>
              </a:ext>
            </a:extLst>
          </p:cNvPr>
          <p:cNvGrpSpPr/>
          <p:nvPr/>
        </p:nvGrpSpPr>
        <p:grpSpPr>
          <a:xfrm>
            <a:off x="616845" y="5119766"/>
            <a:ext cx="7910311" cy="540000"/>
            <a:chOff x="1315497" y="5119766"/>
            <a:chExt cx="7020000" cy="540000"/>
          </a:xfrm>
        </p:grpSpPr>
        <p:sp>
          <p:nvSpPr>
            <p:cNvPr id="4" name="Rectangle 3"/>
            <p:cNvSpPr/>
            <p:nvPr/>
          </p:nvSpPr>
          <p:spPr>
            <a:xfrm>
              <a:off x="1315497" y="5119766"/>
              <a:ext cx="1260000" cy="54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業務洗い出し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755497" y="5119766"/>
              <a:ext cx="1260000" cy="54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優先順位決定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195497" y="5119766"/>
              <a:ext cx="1260000" cy="54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体制構築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635497" y="5119766"/>
              <a:ext cx="1260000" cy="54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手順策定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7075497" y="5119766"/>
              <a:ext cx="1260000" cy="54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BCP文書化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優先業務と代替策の検討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停止してはいけない業務を優先業務として指定</a:t>
            </a:r>
            <a:endParaRPr dirty="0"/>
          </a:p>
          <a:p>
            <a:r>
              <a:rPr dirty="0" err="1"/>
              <a:t>代替手段の有無を整理（例：手作業対応／別拠点活用</a:t>
            </a:r>
            <a:r>
              <a:rPr dirty="0"/>
              <a:t>）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046CDA4-502C-BD90-8DEF-C83976796282}"/>
              </a:ext>
            </a:extLst>
          </p:cNvPr>
          <p:cNvGrpSpPr/>
          <p:nvPr/>
        </p:nvGrpSpPr>
        <p:grpSpPr>
          <a:xfrm>
            <a:off x="1457460" y="4071398"/>
            <a:ext cx="6229080" cy="1980000"/>
            <a:chOff x="2301816" y="4071398"/>
            <a:chExt cx="4680000" cy="1980000"/>
          </a:xfrm>
        </p:grpSpPr>
        <p:sp>
          <p:nvSpPr>
            <p:cNvPr id="4" name="Rectangle 3"/>
            <p:cNvSpPr/>
            <p:nvPr/>
          </p:nvSpPr>
          <p:spPr>
            <a:xfrm>
              <a:off x="2301816" y="4071398"/>
              <a:ext cx="216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受注対応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4821816" y="4071398"/>
              <a:ext cx="2160000" cy="540000"/>
            </a:xfrm>
            <a:prstGeom prst="rect">
              <a:avLst/>
            </a:prstGeom>
            <a:solidFill>
              <a:srgbClr val="C8FFC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FAX対応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301816" y="4791398"/>
              <a:ext cx="216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商品出荷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21816" y="4791398"/>
              <a:ext cx="2160000" cy="540000"/>
            </a:xfrm>
            <a:prstGeom prst="rect">
              <a:avLst/>
            </a:prstGeom>
            <a:solidFill>
              <a:srgbClr val="C8FFC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他拠点から出荷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301816" y="5511398"/>
              <a:ext cx="216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サーバー運用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821816" y="5511398"/>
              <a:ext cx="2160000" cy="540000"/>
            </a:xfrm>
            <a:prstGeom prst="rect">
              <a:avLst/>
            </a:prstGeom>
            <a:solidFill>
              <a:srgbClr val="C8FFC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クラウド利用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人員・体制の整備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緊急時の対応体制（対策本部）を定める</a:t>
            </a:r>
            <a:endParaRPr dirty="0"/>
          </a:p>
          <a:p>
            <a:r>
              <a:rPr dirty="0" err="1"/>
              <a:t>役割と連絡経路を明確にすることで、混乱を防ぐ</a:t>
            </a:r>
            <a:endParaRPr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C5ECBE3-3B21-CD45-5A47-F5DB9C8C8581}"/>
              </a:ext>
            </a:extLst>
          </p:cNvPr>
          <p:cNvGrpSpPr/>
          <p:nvPr/>
        </p:nvGrpSpPr>
        <p:grpSpPr>
          <a:xfrm>
            <a:off x="1422000" y="4421123"/>
            <a:ext cx="6300000" cy="540000"/>
            <a:chOff x="1469609" y="4421123"/>
            <a:chExt cx="6300000" cy="540000"/>
          </a:xfrm>
        </p:grpSpPr>
        <p:sp>
          <p:nvSpPr>
            <p:cNvPr id="4" name="Rounded Rectangle 3"/>
            <p:cNvSpPr/>
            <p:nvPr/>
          </p:nvSpPr>
          <p:spPr>
            <a:xfrm>
              <a:off x="1469609" y="4421123"/>
              <a:ext cx="1440000" cy="540000"/>
            </a:xfrm>
            <a:prstGeom prst="roundRect">
              <a:avLst/>
            </a:prstGeom>
            <a:solidFill>
              <a:srgbClr val="CCE5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本部長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089609" y="4421123"/>
              <a:ext cx="1440000" cy="540000"/>
            </a:xfrm>
            <a:prstGeom prst="roundRect">
              <a:avLst/>
            </a:prstGeom>
            <a:solidFill>
              <a:srgbClr val="CCE5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安全担当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709609" y="4421123"/>
              <a:ext cx="1440000" cy="540000"/>
            </a:xfrm>
            <a:prstGeom prst="roundRect">
              <a:avLst/>
            </a:prstGeom>
            <a:solidFill>
              <a:srgbClr val="CCE5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情報担当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329609" y="4421123"/>
              <a:ext cx="1440000" cy="540000"/>
            </a:xfrm>
            <a:prstGeom prst="roundRect">
              <a:avLst/>
            </a:prstGeom>
            <a:solidFill>
              <a:srgbClr val="CCE5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復旧担当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BCP文書の構成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BCPは書面に残し、誰でも参照できる形に</a:t>
            </a:r>
            <a:endParaRPr dirty="0"/>
          </a:p>
          <a:p>
            <a:r>
              <a:rPr dirty="0" err="1"/>
              <a:t>以下の内容を記載するのが基本です</a:t>
            </a:r>
            <a:endParaRPr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2000" y="3318649"/>
          <a:ext cx="7920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t>基本方針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BCPの目的・対象範囲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t>緊急時体制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指揮命令系統、連絡手段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t>業務継続計画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代替手段、復旧の手順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t>教育・訓練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err="1"/>
                        <a:t>訓練計画・更新方法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まとめ：BCPの構築方法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業務と体制を整理し、BCPとして文書化</a:t>
            </a:r>
            <a:endParaRPr dirty="0"/>
          </a:p>
          <a:p>
            <a:r>
              <a:rPr dirty="0" err="1"/>
              <a:t>代替手段や優先順位を明確にしておくことが要</a:t>
            </a:r>
            <a:endParaRPr dirty="0"/>
          </a:p>
          <a:p>
            <a:r>
              <a:rPr dirty="0" err="1"/>
              <a:t>BCPは“実行できること”が何より大切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第4章：平時の備えと教育訓練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全社員向けBCP研修</a:t>
            </a:r>
          </a:p>
          <a:p>
            <a:r>
              <a:t>日付：2025年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BCPとは何か？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BCP（Business</a:t>
            </a:r>
            <a:r>
              <a:rPr dirty="0"/>
              <a:t> Continuity Plan）＝</a:t>
            </a:r>
            <a:r>
              <a:rPr dirty="0" err="1"/>
              <a:t>事業継続計画</a:t>
            </a:r>
            <a:endParaRPr dirty="0"/>
          </a:p>
          <a:p>
            <a:r>
              <a:rPr dirty="0" err="1"/>
              <a:t>災害時でも重要業務を止めないための準備</a:t>
            </a:r>
            <a:endParaRPr dirty="0"/>
          </a:p>
          <a:p>
            <a:r>
              <a:rPr dirty="0" err="1"/>
              <a:t>会社と従業員を守る</a:t>
            </a:r>
            <a:endParaRPr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3BAC18F-BFA7-2488-8297-19791F5D79FE}"/>
              </a:ext>
            </a:extLst>
          </p:cNvPr>
          <p:cNvGrpSpPr/>
          <p:nvPr/>
        </p:nvGrpSpPr>
        <p:grpSpPr>
          <a:xfrm>
            <a:off x="1200973" y="4897800"/>
            <a:ext cx="6708240" cy="720000"/>
            <a:chOff x="2035093" y="4897800"/>
            <a:chExt cx="5040000" cy="720000"/>
          </a:xfrm>
        </p:grpSpPr>
        <p:sp>
          <p:nvSpPr>
            <p:cNvPr id="4" name="Rounded Rectangle 3"/>
            <p:cNvSpPr/>
            <p:nvPr/>
          </p:nvSpPr>
          <p:spPr>
            <a:xfrm>
              <a:off x="2035093" y="4897800"/>
              <a:ext cx="1440000" cy="720000"/>
            </a:xfrm>
            <a:prstGeom prst="roundRect">
              <a:avLst/>
            </a:prstGeom>
            <a:solidFill>
              <a:srgbClr val="C8E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 sz="1400"/>
              </a:pPr>
              <a:r>
                <a:rPr b="1" dirty="0" err="1">
                  <a:solidFill>
                    <a:schemeClr val="tx1"/>
                  </a:solidFill>
                  <a:latin typeface="+mn-ea"/>
                </a:rPr>
                <a:t>人員確保</a:t>
              </a:r>
              <a:endParaRPr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835093" y="4897800"/>
              <a:ext cx="1440000" cy="720000"/>
            </a:xfrm>
            <a:prstGeom prst="roundRect">
              <a:avLst/>
            </a:prstGeom>
            <a:solidFill>
              <a:srgbClr val="C8E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 sz="1400"/>
              </a:pPr>
              <a:r>
                <a:rPr b="1">
                  <a:solidFill>
                    <a:schemeClr val="tx1"/>
                  </a:solidFill>
                  <a:latin typeface="+mn-ea"/>
                </a:rPr>
                <a:t>情報通信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5635093" y="4897800"/>
              <a:ext cx="1440000" cy="720000"/>
            </a:xfrm>
            <a:prstGeom prst="roundRect">
              <a:avLst/>
            </a:prstGeom>
            <a:solidFill>
              <a:srgbClr val="C8E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 sz="1400"/>
              </a:pPr>
              <a:r>
                <a:rPr b="1">
                  <a:solidFill>
                    <a:schemeClr val="tx1"/>
                  </a:solidFill>
                  <a:latin typeface="+mn-ea"/>
                </a:rPr>
                <a:t>業務再開手順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平時の準備の重要性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BCPは“災害時だけ”のものではない</a:t>
            </a:r>
            <a:endParaRPr dirty="0"/>
          </a:p>
          <a:p>
            <a:r>
              <a:rPr dirty="0" err="1"/>
              <a:t>平時からの備えがあってこそ、有効に機能する</a:t>
            </a:r>
            <a:endParaRPr dirty="0"/>
          </a:p>
          <a:p>
            <a:r>
              <a:rPr dirty="0" err="1"/>
              <a:t>定期的な訓練と教育が欠かせない</a:t>
            </a:r>
            <a:endParaRPr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C94EB0F-081E-E2E3-6F90-2DAA5D8F4F83}"/>
              </a:ext>
            </a:extLst>
          </p:cNvPr>
          <p:cNvGrpSpPr/>
          <p:nvPr/>
        </p:nvGrpSpPr>
        <p:grpSpPr>
          <a:xfrm>
            <a:off x="1512000" y="4636878"/>
            <a:ext cx="6120000" cy="720000"/>
            <a:chOff x="720000" y="3835495"/>
            <a:chExt cx="6120000" cy="720000"/>
          </a:xfrm>
        </p:grpSpPr>
        <p:sp>
          <p:nvSpPr>
            <p:cNvPr id="4" name="Rectangle 3"/>
            <p:cNvSpPr/>
            <p:nvPr/>
          </p:nvSpPr>
          <p:spPr>
            <a:xfrm>
              <a:off x="720000" y="3835495"/>
              <a:ext cx="1800000" cy="72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訓練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880000" y="3835495"/>
              <a:ext cx="1800000" cy="72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教育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5040000" y="3835495"/>
              <a:ext cx="1800000" cy="720000"/>
            </a:xfrm>
            <a:prstGeom prst="rect">
              <a:avLst/>
            </a:prstGeom>
            <a:solidFill>
              <a:srgbClr val="CC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見直し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社内教育の設計方法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全社員向けの基本教育を実施</a:t>
            </a:r>
            <a:endParaRPr dirty="0"/>
          </a:p>
          <a:p>
            <a:r>
              <a:rPr dirty="0" err="1"/>
              <a:t>BCP担当者には詳細な役割訓練を実施</a:t>
            </a:r>
            <a:endParaRPr dirty="0"/>
          </a:p>
          <a:p>
            <a:r>
              <a:rPr dirty="0" err="1"/>
              <a:t>新入社員にも継続的に教育を行う</a:t>
            </a:r>
            <a:endParaRPr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DE29A2D-A45F-86DA-89F1-61E1021E8F03}"/>
              </a:ext>
            </a:extLst>
          </p:cNvPr>
          <p:cNvGrpSpPr/>
          <p:nvPr/>
        </p:nvGrpSpPr>
        <p:grpSpPr>
          <a:xfrm>
            <a:off x="1512000" y="4521297"/>
            <a:ext cx="6120000" cy="720000"/>
            <a:chOff x="360000" y="2880000"/>
            <a:chExt cx="6120000" cy="720000"/>
          </a:xfrm>
        </p:grpSpPr>
        <p:sp>
          <p:nvSpPr>
            <p:cNvPr id="4" name="Rounded Rectangle 3"/>
            <p:cNvSpPr/>
            <p:nvPr/>
          </p:nvSpPr>
          <p:spPr>
            <a:xfrm>
              <a:off x="360000" y="2880000"/>
              <a:ext cx="1800000" cy="720000"/>
            </a:xfrm>
            <a:prstGeom prst="round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全社員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520000" y="2880000"/>
              <a:ext cx="1800000" cy="720000"/>
            </a:xfrm>
            <a:prstGeom prst="round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部門責任者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680000" y="2880000"/>
              <a:ext cx="1800000" cy="720000"/>
            </a:xfrm>
            <a:prstGeom prst="round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BCP担当者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訓練の種類と目的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訓練の主な形式</a:t>
            </a:r>
            <a:endParaRPr dirty="0"/>
          </a:p>
          <a:p>
            <a:pPr marL="0" indent="0">
              <a:buNone/>
            </a:pPr>
            <a:r>
              <a:rPr dirty="0"/>
              <a:t>　①</a:t>
            </a:r>
            <a:r>
              <a:rPr dirty="0" err="1"/>
              <a:t>机上訓練（シナリオベースで思考</a:t>
            </a:r>
            <a:r>
              <a:rPr dirty="0"/>
              <a:t>）</a:t>
            </a:r>
          </a:p>
          <a:p>
            <a:pPr marL="0" indent="0">
              <a:buNone/>
            </a:pPr>
            <a:r>
              <a:rPr dirty="0"/>
              <a:t>　②</a:t>
            </a:r>
            <a:r>
              <a:rPr dirty="0" err="1"/>
              <a:t>実地訓練（避難・連絡など実行</a:t>
            </a:r>
            <a:r>
              <a:rPr dirty="0"/>
              <a:t>）</a:t>
            </a:r>
          </a:p>
          <a:p>
            <a:pPr marL="0" indent="0">
              <a:buNone/>
            </a:pPr>
            <a:r>
              <a:rPr dirty="0"/>
              <a:t>　③</a:t>
            </a:r>
            <a:r>
              <a:rPr dirty="0" err="1"/>
              <a:t>システム訓練（IT復旧など</a:t>
            </a:r>
            <a:r>
              <a:rPr dirty="0"/>
              <a:t>）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506061"/>
              </p:ext>
            </p:extLst>
          </p:nvPr>
        </p:nvGraphicFramePr>
        <p:xfrm>
          <a:off x="612000" y="4179482"/>
          <a:ext cx="792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r>
                        <a:t>訓練形式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目的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対象例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r>
                        <a:t>机上訓練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初動対応の確認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管理職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r>
                        <a:t>実地訓練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実行力の強化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全社員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r>
                        <a:t>システム訓練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err="1"/>
                        <a:t>技術的復旧確認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err="1"/>
                        <a:t>情報システム担当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BCPの見直しと更新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BCPは作ったままにしない</a:t>
            </a:r>
            <a:endParaRPr dirty="0"/>
          </a:p>
          <a:p>
            <a:r>
              <a:rPr dirty="0" err="1"/>
              <a:t>環境変化（組織変更・災害経験）に応じて見直す</a:t>
            </a:r>
            <a:endParaRPr dirty="0"/>
          </a:p>
          <a:p>
            <a:r>
              <a:rPr dirty="0" err="1"/>
              <a:t>PDCAサイクルを活用して継続的に改善</a:t>
            </a:r>
            <a:endParaRPr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AF661E8A-2BA2-4464-1940-05D9AB5245C4}"/>
              </a:ext>
            </a:extLst>
          </p:cNvPr>
          <p:cNvGrpSpPr/>
          <p:nvPr/>
        </p:nvGrpSpPr>
        <p:grpSpPr>
          <a:xfrm>
            <a:off x="869400" y="4144982"/>
            <a:ext cx="7405200" cy="1524600"/>
            <a:chOff x="720000" y="2880000"/>
            <a:chExt cx="6120000" cy="1260000"/>
          </a:xfrm>
        </p:grpSpPr>
        <p:sp>
          <p:nvSpPr>
            <p:cNvPr id="4" name="Oval 3"/>
            <p:cNvSpPr/>
            <p:nvPr/>
          </p:nvSpPr>
          <p:spPr>
            <a:xfrm>
              <a:off x="720000" y="2880000"/>
              <a:ext cx="1260000" cy="1260000"/>
            </a:xfrm>
            <a:prstGeom prst="ellipse">
              <a:avLst/>
            </a:prstGeom>
            <a:solidFill>
              <a:srgbClr val="C8E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sz="2400">
                  <a:solidFill>
                    <a:schemeClr val="tx1"/>
                  </a:solidFill>
                </a:rPr>
                <a:t>Plan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2340000" y="2880000"/>
              <a:ext cx="1260000" cy="1260000"/>
            </a:xfrm>
            <a:prstGeom prst="ellipse">
              <a:avLst/>
            </a:prstGeom>
            <a:solidFill>
              <a:srgbClr val="C8E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sz="2400">
                  <a:solidFill>
                    <a:schemeClr val="tx1"/>
                  </a:solidFill>
                </a:rPr>
                <a:t>Do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3960000" y="2880000"/>
              <a:ext cx="1260000" cy="1260000"/>
            </a:xfrm>
            <a:prstGeom prst="ellipse">
              <a:avLst/>
            </a:prstGeom>
            <a:solidFill>
              <a:srgbClr val="C8E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sz="2400">
                  <a:solidFill>
                    <a:schemeClr val="tx1"/>
                  </a:solidFill>
                </a:rPr>
                <a:t>Check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5580000" y="2880000"/>
              <a:ext cx="1260000" cy="1260000"/>
            </a:xfrm>
            <a:prstGeom prst="ellipse">
              <a:avLst/>
            </a:prstGeom>
            <a:solidFill>
              <a:srgbClr val="C8E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sz="2400">
                  <a:solidFill>
                    <a:schemeClr val="tx1"/>
                  </a:solidFill>
                </a:rPr>
                <a:t>Act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まとめ：平時の備えと教育訓練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平時の準備がBCP成功の鍵</a:t>
            </a:r>
            <a:endParaRPr dirty="0"/>
          </a:p>
          <a:p>
            <a:r>
              <a:rPr dirty="0" err="1"/>
              <a:t>教育と訓練で“使えるBCP”に育てる</a:t>
            </a:r>
            <a:endParaRPr dirty="0"/>
          </a:p>
          <a:p>
            <a:r>
              <a:rPr dirty="0" err="1"/>
              <a:t>定期的な見直しと更新が不可欠</a:t>
            </a: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第5章：災害・緊急時の対応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全社員向けBCP研修</a:t>
            </a:r>
          </a:p>
          <a:p>
            <a:r>
              <a:t>日付：2025年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初動対応の基本ステップ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・災害発生直後は、冷静な初動が重要</a:t>
            </a:r>
          </a:p>
          <a:p>
            <a:r>
              <a:t>・初動行動のステップを明確にし、全員が対応可能に</a:t>
            </a:r>
          </a:p>
          <a:p>
            <a:r>
              <a:t>・安否確認、情報収集、対策本部立ち上げが中心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731BFC0-BE59-7C7C-450C-DE64FA90F72D}"/>
              </a:ext>
            </a:extLst>
          </p:cNvPr>
          <p:cNvGrpSpPr/>
          <p:nvPr/>
        </p:nvGrpSpPr>
        <p:grpSpPr>
          <a:xfrm>
            <a:off x="711000" y="4928379"/>
            <a:ext cx="7722000" cy="594000"/>
            <a:chOff x="180000" y="2880000"/>
            <a:chExt cx="7020000" cy="540000"/>
          </a:xfrm>
        </p:grpSpPr>
        <p:sp>
          <p:nvSpPr>
            <p:cNvPr id="4" name="Rectangle 3"/>
            <p:cNvSpPr/>
            <p:nvPr/>
          </p:nvSpPr>
          <p:spPr>
            <a:xfrm>
              <a:off x="180000" y="2880000"/>
              <a:ext cx="126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災害発生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1620000" y="2880000"/>
              <a:ext cx="126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安全確認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60000" y="2880000"/>
              <a:ext cx="126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安否確認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500000" y="2880000"/>
              <a:ext cx="126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情報収集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0000" y="2880000"/>
              <a:ext cx="126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初動判断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安否確認と連絡体制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社員の安全を最優先に確認</a:t>
            </a:r>
            <a:endParaRPr dirty="0"/>
          </a:p>
          <a:p>
            <a:r>
              <a:rPr dirty="0" err="1"/>
              <a:t>複数の手段を準備し、連絡が途絶えない体制を構築</a:t>
            </a:r>
            <a:endParaRPr dirty="0"/>
          </a:p>
          <a:p>
            <a:r>
              <a:rPr dirty="0" err="1"/>
              <a:t>緊急連絡網、メール、チャット、安否確認アプリの併用</a:t>
            </a:r>
            <a:endParaRPr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C199228-68B7-EEB1-A547-B22AF9DE3BBE}"/>
              </a:ext>
            </a:extLst>
          </p:cNvPr>
          <p:cNvGrpSpPr/>
          <p:nvPr/>
        </p:nvGrpSpPr>
        <p:grpSpPr>
          <a:xfrm>
            <a:off x="1049104" y="4614813"/>
            <a:ext cx="7045793" cy="1345237"/>
            <a:chOff x="360000" y="2880000"/>
            <a:chExt cx="6120000" cy="1260000"/>
          </a:xfrm>
        </p:grpSpPr>
        <p:sp>
          <p:nvSpPr>
            <p:cNvPr id="4" name="Oval 3"/>
            <p:cNvSpPr/>
            <p:nvPr/>
          </p:nvSpPr>
          <p:spPr>
            <a:xfrm>
              <a:off x="360000" y="2880000"/>
              <a:ext cx="1260000" cy="1260000"/>
            </a:xfrm>
            <a:prstGeom prst="ellipse">
              <a:avLst/>
            </a:prstGeom>
            <a:solidFill>
              <a:srgbClr val="CCE5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電話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1980000" y="2880000"/>
              <a:ext cx="1260000" cy="1260000"/>
            </a:xfrm>
            <a:prstGeom prst="ellipse">
              <a:avLst/>
            </a:prstGeom>
            <a:solidFill>
              <a:srgbClr val="CCE5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メール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3600000" y="2880000"/>
              <a:ext cx="1260000" cy="1260000"/>
            </a:xfrm>
            <a:prstGeom prst="ellipse">
              <a:avLst/>
            </a:prstGeom>
            <a:solidFill>
              <a:srgbClr val="CCE5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チャット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5220000" y="2880000"/>
              <a:ext cx="1260000" cy="1260000"/>
            </a:xfrm>
            <a:prstGeom prst="ellipse">
              <a:avLst/>
            </a:prstGeom>
            <a:solidFill>
              <a:srgbClr val="CCE5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安否確認アプリ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業務再開に向けた流れ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復旧は“優先業務”から開始</a:t>
            </a:r>
            <a:endParaRPr dirty="0"/>
          </a:p>
          <a:p>
            <a:r>
              <a:rPr dirty="0" err="1"/>
              <a:t>段階的な対応により混乱を回避</a:t>
            </a:r>
            <a:endParaRPr dirty="0"/>
          </a:p>
          <a:p>
            <a:r>
              <a:rPr dirty="0" err="1"/>
              <a:t>業務の復旧フローをあらかじめ定めておく</a:t>
            </a:r>
            <a:endParaRPr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AA515594-9107-AC33-83E9-8EF75C270A8A}"/>
              </a:ext>
            </a:extLst>
          </p:cNvPr>
          <p:cNvGrpSpPr/>
          <p:nvPr/>
        </p:nvGrpSpPr>
        <p:grpSpPr>
          <a:xfrm>
            <a:off x="760500" y="4476317"/>
            <a:ext cx="7623000" cy="594000"/>
            <a:chOff x="360000" y="2880000"/>
            <a:chExt cx="6300000" cy="540000"/>
          </a:xfrm>
        </p:grpSpPr>
        <p:sp>
          <p:nvSpPr>
            <p:cNvPr id="4" name="Rounded Rectangle 3"/>
            <p:cNvSpPr/>
            <p:nvPr/>
          </p:nvSpPr>
          <p:spPr>
            <a:xfrm>
              <a:off x="360000" y="2880000"/>
              <a:ext cx="1440000" cy="540000"/>
            </a:xfrm>
            <a:prstGeom prst="roundRect">
              <a:avLst/>
            </a:prstGeom>
            <a:solidFill>
              <a:srgbClr val="C8FFC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現状確認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980000" y="2880000"/>
              <a:ext cx="1440000" cy="540000"/>
            </a:xfrm>
            <a:prstGeom prst="roundRect">
              <a:avLst/>
            </a:prstGeom>
            <a:solidFill>
              <a:srgbClr val="C8FFC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被害評価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600000" y="2880000"/>
              <a:ext cx="1440000" cy="540000"/>
            </a:xfrm>
            <a:prstGeom prst="roundRect">
              <a:avLst/>
            </a:prstGeom>
            <a:solidFill>
              <a:srgbClr val="C8FFC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復旧計画実行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220000" y="2880000"/>
              <a:ext cx="1440000" cy="540000"/>
            </a:xfrm>
            <a:prstGeom prst="roundRect">
              <a:avLst/>
            </a:prstGeom>
            <a:solidFill>
              <a:srgbClr val="C8FFC8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業務再開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記録と振り返り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災害後は対応内容を記録し、評価・改善を行う</a:t>
            </a:r>
            <a:endParaRPr dirty="0"/>
          </a:p>
          <a:p>
            <a:r>
              <a:rPr dirty="0" err="1"/>
              <a:t>記録の蓄積が将来の災害対応力に</a:t>
            </a:r>
            <a:endParaRPr dirty="0"/>
          </a:p>
          <a:p>
            <a:r>
              <a:rPr dirty="0" err="1"/>
              <a:t>改善内容はBCPに必ず反映させる</a:t>
            </a:r>
            <a:endParaRPr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CA23EE8-A427-8FEC-F2F6-6FB14B9522CA}"/>
              </a:ext>
            </a:extLst>
          </p:cNvPr>
          <p:cNvGrpSpPr/>
          <p:nvPr/>
        </p:nvGrpSpPr>
        <p:grpSpPr>
          <a:xfrm>
            <a:off x="869400" y="4450591"/>
            <a:ext cx="7405200" cy="1386000"/>
            <a:chOff x="360000" y="2880000"/>
            <a:chExt cx="6120000" cy="1260000"/>
          </a:xfrm>
        </p:grpSpPr>
        <p:sp>
          <p:nvSpPr>
            <p:cNvPr id="4" name="Oval 3"/>
            <p:cNvSpPr/>
            <p:nvPr/>
          </p:nvSpPr>
          <p:spPr>
            <a:xfrm>
              <a:off x="360000" y="2880000"/>
              <a:ext cx="1260000" cy="1260000"/>
            </a:xfrm>
            <a:prstGeom prst="ellipse">
              <a:avLst/>
            </a:prstGeom>
            <a:solidFill>
              <a:srgbClr val="FFCC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記録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1980000" y="2880000"/>
              <a:ext cx="1260000" cy="1260000"/>
            </a:xfrm>
            <a:prstGeom prst="ellipse">
              <a:avLst/>
            </a:prstGeom>
            <a:solidFill>
              <a:srgbClr val="FFCC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分析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3600000" y="2880000"/>
              <a:ext cx="1260000" cy="1260000"/>
            </a:xfrm>
            <a:prstGeom prst="ellipse">
              <a:avLst/>
            </a:prstGeom>
            <a:solidFill>
              <a:srgbClr val="FFCC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改善策検討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5220000" y="2880000"/>
              <a:ext cx="1260000" cy="1260000"/>
            </a:xfrm>
            <a:prstGeom prst="ellipse">
              <a:avLst/>
            </a:prstGeom>
            <a:solidFill>
              <a:srgbClr val="FFCC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BCP改訂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なぜBCPが必要か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様々なリスクが企業を襲う</a:t>
            </a:r>
            <a:endParaRPr dirty="0"/>
          </a:p>
          <a:p>
            <a:r>
              <a:rPr dirty="0" err="1"/>
              <a:t>備えがないと対応が遅れ、事業継続が困難に</a:t>
            </a:r>
            <a:endParaRPr dirty="0"/>
          </a:p>
          <a:p>
            <a:r>
              <a:rPr dirty="0" err="1"/>
              <a:t>BCPがあることで迅速な再開が可能</a:t>
            </a:r>
            <a:endParaRPr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BFF629B-2579-0D21-12F6-4F81E1BE417B}"/>
              </a:ext>
            </a:extLst>
          </p:cNvPr>
          <p:cNvGrpSpPr/>
          <p:nvPr/>
        </p:nvGrpSpPr>
        <p:grpSpPr>
          <a:xfrm>
            <a:off x="869400" y="4523865"/>
            <a:ext cx="7405200" cy="540000"/>
            <a:chOff x="1440000" y="4523865"/>
            <a:chExt cx="6120000" cy="540000"/>
          </a:xfrm>
        </p:grpSpPr>
        <p:sp>
          <p:nvSpPr>
            <p:cNvPr id="4" name="Rectangle 3"/>
            <p:cNvSpPr/>
            <p:nvPr/>
          </p:nvSpPr>
          <p:spPr>
            <a:xfrm>
              <a:off x="1440000" y="4523865"/>
              <a:ext cx="108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災害発生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700000" y="4523865"/>
              <a:ext cx="108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業務停止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960000" y="4523865"/>
              <a:ext cx="108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対応遅延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220000" y="4523865"/>
              <a:ext cx="108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信用低下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6480000" y="4523865"/>
              <a:ext cx="1080000" cy="540000"/>
            </a:xfrm>
            <a:prstGeom prst="rect">
              <a:avLst/>
            </a:prstGeom>
            <a:solidFill>
              <a:srgbClr val="FFE699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廃業</a:t>
              </a: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まとめ：災害・緊急時の対応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初動対応が被害最小化のカギ</a:t>
            </a:r>
            <a:endParaRPr dirty="0"/>
          </a:p>
          <a:p>
            <a:r>
              <a:rPr dirty="0" err="1"/>
              <a:t>安否確認と情報連携の体制を整備</a:t>
            </a:r>
            <a:endParaRPr dirty="0"/>
          </a:p>
          <a:p>
            <a:r>
              <a:t>業務再開手順と教訓の蓄積で</a:t>
            </a:r>
            <a:r>
              <a:rPr dirty="0" err="1"/>
              <a:t>、次に備える</a:t>
            </a:r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第</a:t>
            </a:r>
            <a:r>
              <a:rPr lang="en-US" dirty="0"/>
              <a:t>6</a:t>
            </a:r>
            <a:r>
              <a:rPr dirty="0"/>
              <a:t>章：資料・参考情報集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全社員向けBCP研修</a:t>
            </a:r>
          </a:p>
          <a:p>
            <a:r>
              <a:t>日付：2025年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参考ガイドライン・リンク集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 err="1"/>
              <a:t>中小企業庁：事業継続計画（BCP）策定ガイドライン</a:t>
            </a:r>
            <a:endParaRPr dirty="0"/>
          </a:p>
          <a:p>
            <a:pPr marL="0" indent="0">
              <a:buNone/>
            </a:pPr>
            <a:r>
              <a:rPr dirty="0"/>
              <a:t>　https://www.chusho.meti.go.jp/</a:t>
            </a:r>
          </a:p>
          <a:p>
            <a:endParaRPr dirty="0"/>
          </a:p>
          <a:p>
            <a:r>
              <a:rPr dirty="0" err="1"/>
              <a:t>経済産業省：BCP策定支援情報</a:t>
            </a:r>
            <a:endParaRPr dirty="0"/>
          </a:p>
          <a:p>
            <a:pPr marL="0" indent="0">
              <a:buNone/>
            </a:pPr>
            <a:r>
              <a:rPr dirty="0"/>
              <a:t>　https://www.meti.go.jp/</a:t>
            </a:r>
          </a:p>
          <a:p>
            <a:endParaRPr dirty="0"/>
          </a:p>
          <a:p>
            <a:r>
              <a:rPr dirty="0" err="1"/>
              <a:t>内閣府：防災・減災対策</a:t>
            </a:r>
            <a:endParaRPr dirty="0"/>
          </a:p>
          <a:p>
            <a:pPr marL="0" indent="0">
              <a:buNone/>
            </a:pPr>
            <a:r>
              <a:rPr dirty="0"/>
              <a:t>　https://www.bousai.go.jp/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用語集（基本用語）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363060"/>
              </p:ext>
            </p:extLst>
          </p:nvPr>
        </p:nvGraphicFramePr>
        <p:xfrm>
          <a:off x="612000" y="2700000"/>
          <a:ext cx="7920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5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t>用語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説明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t>BCP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Business Continuity Plan：事業継続計画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t>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Business Impact Analysis：事業影響分析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t>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Recovery Time Objective：目標復旧時間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t>RPO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Recovery Point </a:t>
                      </a:r>
                      <a:r>
                        <a:rPr dirty="0" err="1"/>
                        <a:t>Objective：目標復旧時点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よくある質問（FAQ）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t>Q1：BCPは中小企業にも必要？</a:t>
            </a:r>
          </a:p>
          <a:p>
            <a:r>
              <a:t>A1：災害の被害は企業規模を問わず発生します。中小企業こそ準備が重要です。</a:t>
            </a:r>
          </a:p>
          <a:p>
            <a:endParaRPr/>
          </a:p>
          <a:p>
            <a:r>
              <a:t>Q2：どこから始めればいいの？</a:t>
            </a:r>
          </a:p>
          <a:p>
            <a:r>
              <a:t>A2：まずは重要業務の洗い出しと影響分析（BIA）から始めましょう。</a:t>
            </a:r>
          </a:p>
          <a:p>
            <a:endParaRPr/>
          </a:p>
          <a:p>
            <a:r>
              <a:t>Q3：訓練って本当に必要？</a:t>
            </a:r>
          </a:p>
          <a:p>
            <a:r>
              <a:t>A3：いざというときに行動できるかは、日頃の訓練が鍵です。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まとめ：参考情報を活用しよう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国や自治体のガイドラインを積極的に活用</a:t>
            </a:r>
            <a:endParaRPr dirty="0"/>
          </a:p>
          <a:p>
            <a:r>
              <a:rPr dirty="0" err="1"/>
              <a:t>社内ツール（テンプレート・チェックリスト）を有効活用</a:t>
            </a:r>
            <a:endParaRPr dirty="0"/>
          </a:p>
          <a:p>
            <a:r>
              <a:rPr dirty="0" err="1"/>
              <a:t>疑問はFAQや管理部門に問い合わせを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BCPと防災・危機管理の違い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3つの視点で違いを整理してみましょう。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361501"/>
              </p:ext>
            </p:extLst>
          </p:nvPr>
        </p:nvGraphicFramePr>
        <p:xfrm>
          <a:off x="612000" y="2700000"/>
          <a:ext cx="792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防災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危機管理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BCP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r>
                        <a:t>目的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人命保護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初動対応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事業継続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r>
                        <a:t>期間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災害前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災害直後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災害後も含む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r>
                        <a:t>手段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避難訓練など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緊急連絡体制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err="1"/>
                        <a:t>代替手段の確保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BCP導入のメリット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主な4つのメリットを紹介します：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E204DBC-BD94-18A6-7170-F7D8408FDA3D}"/>
              </a:ext>
            </a:extLst>
          </p:cNvPr>
          <p:cNvGrpSpPr/>
          <p:nvPr/>
        </p:nvGrpSpPr>
        <p:grpSpPr>
          <a:xfrm>
            <a:off x="1033470" y="3066197"/>
            <a:ext cx="7077060" cy="1524600"/>
            <a:chOff x="911759" y="3066197"/>
            <a:chExt cx="7077060" cy="1524600"/>
          </a:xfrm>
        </p:grpSpPr>
        <p:sp>
          <p:nvSpPr>
            <p:cNvPr id="4" name="Oval 3"/>
            <p:cNvSpPr/>
            <p:nvPr/>
          </p:nvSpPr>
          <p:spPr>
            <a:xfrm>
              <a:off x="911759" y="3066197"/>
              <a:ext cx="1677060" cy="1524600"/>
            </a:xfrm>
            <a:prstGeom prst="ellipse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従業員の安全確保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2711759" y="3066197"/>
              <a:ext cx="1677060" cy="1524600"/>
            </a:xfrm>
            <a:prstGeom prst="ellipse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顧客信頼の維持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4511759" y="3066197"/>
              <a:ext cx="1677060" cy="1524600"/>
            </a:xfrm>
            <a:prstGeom prst="ellipse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業務停止の回避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6311759" y="3066197"/>
              <a:ext cx="1677060" cy="1524600"/>
            </a:xfrm>
            <a:prstGeom prst="ellipse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保険・補助金活用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まとめ：BCPの基礎理解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BCPは“業務を止めない”ための取り組み</a:t>
            </a:r>
            <a:endParaRPr dirty="0"/>
          </a:p>
          <a:p>
            <a:r>
              <a:rPr dirty="0" err="1"/>
              <a:t>災害はいつでも発生する</a:t>
            </a:r>
            <a:endParaRPr dirty="0"/>
          </a:p>
          <a:p>
            <a:r>
              <a:rPr dirty="0" err="1"/>
              <a:t>全社員で取り組むことで、企業も自分も守れる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第2章：リスク認識と影響評価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全社員向けBCP研修</a:t>
            </a:r>
          </a:p>
          <a:p>
            <a:r>
              <a:t>日付：2025年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リスクとは何か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リスクとは“予期せぬ事態”による損失の可能性</a:t>
            </a:r>
            <a:endParaRPr dirty="0"/>
          </a:p>
          <a:p>
            <a:r>
              <a:rPr dirty="0" err="1"/>
              <a:t>自然災害／火災／停電／サイバー攻撃／パンデミック</a:t>
            </a:r>
            <a:r>
              <a:rPr dirty="0"/>
              <a:t> </a:t>
            </a:r>
            <a:r>
              <a:rPr dirty="0" err="1"/>
              <a:t>など</a:t>
            </a:r>
            <a:endParaRPr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B1A0B74-18A9-8F28-25DF-1E0AE7DE64A9}"/>
              </a:ext>
            </a:extLst>
          </p:cNvPr>
          <p:cNvGrpSpPr/>
          <p:nvPr/>
        </p:nvGrpSpPr>
        <p:grpSpPr>
          <a:xfrm>
            <a:off x="639000" y="4256737"/>
            <a:ext cx="7722000" cy="1260000"/>
            <a:chOff x="990000" y="4256737"/>
            <a:chExt cx="7020000" cy="1260000"/>
          </a:xfrm>
        </p:grpSpPr>
        <p:sp>
          <p:nvSpPr>
            <p:cNvPr id="4" name="Oval 3"/>
            <p:cNvSpPr/>
            <p:nvPr/>
          </p:nvSpPr>
          <p:spPr>
            <a:xfrm>
              <a:off x="990000" y="4256737"/>
              <a:ext cx="1260000" cy="1260000"/>
            </a:xfrm>
            <a:prstGeom prst="ellipse">
              <a:avLst/>
            </a:prstGeom>
            <a:solidFill>
              <a:srgbClr val="FFCC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地震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2430000" y="4256737"/>
              <a:ext cx="1260000" cy="1260000"/>
            </a:xfrm>
            <a:prstGeom prst="ellipse">
              <a:avLst/>
            </a:prstGeom>
            <a:solidFill>
              <a:srgbClr val="FFCC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火災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3870000" y="4256737"/>
              <a:ext cx="1260000" cy="1260000"/>
            </a:xfrm>
            <a:prstGeom prst="ellipse">
              <a:avLst/>
            </a:prstGeom>
            <a:solidFill>
              <a:srgbClr val="FFCC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停電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5310000" y="4256737"/>
              <a:ext cx="1260000" cy="1260000"/>
            </a:xfrm>
            <a:prstGeom prst="ellipse">
              <a:avLst/>
            </a:prstGeom>
            <a:solidFill>
              <a:srgbClr val="FFCC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サイバー攻撃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750000" y="4256737"/>
              <a:ext cx="1260000" cy="1260000"/>
            </a:xfrm>
            <a:prstGeom prst="ellipse">
              <a:avLst/>
            </a:prstGeom>
            <a:solidFill>
              <a:srgbClr val="FFCC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>
                  <a:solidFill>
                    <a:schemeClr val="tx1"/>
                  </a:solidFill>
                </a:rPr>
                <a:t>感染症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リスクの種類と発生頻度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リスクは大きく2種類に分類：自然災害／人的・技術的要因</a:t>
            </a:r>
          </a:p>
          <a:p>
            <a:r>
              <a:rPr dirty="0" err="1"/>
              <a:t>過去の発生頻度を参考に、備える優先度を決定</a:t>
            </a:r>
            <a:endParaRPr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703605"/>
              </p:ext>
            </p:extLst>
          </p:nvPr>
        </p:nvGraphicFramePr>
        <p:xfrm>
          <a:off x="612000" y="4066463"/>
          <a:ext cx="7920000" cy="160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000">
                <a:tc>
                  <a:txBody>
                    <a:bodyPr/>
                    <a:lstStyle/>
                    <a:p>
                      <a:r>
                        <a:t>分類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主なリスク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発生頻度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r>
                        <a:t>自然災害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地震・台風・洪水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中〜高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r>
                        <a:t>人的・技術的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火災・システム障害・感染症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/>
                        <a:t>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671</Words>
  <Application>Microsoft Office PowerPoint</Application>
  <PresentationFormat>画面に合わせる (4:3)</PresentationFormat>
  <Paragraphs>267</Paragraphs>
  <Slides>35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第1章：BCPの基礎理解</vt:lpstr>
      <vt:lpstr>BCPとは何か？</vt:lpstr>
      <vt:lpstr>なぜBCPが必要か</vt:lpstr>
      <vt:lpstr>BCPと防災・危機管理の違い</vt:lpstr>
      <vt:lpstr>BCP導入のメリット</vt:lpstr>
      <vt:lpstr>まとめ：BCPの基礎理解</vt:lpstr>
      <vt:lpstr>第2章：リスク認識と影響評価</vt:lpstr>
      <vt:lpstr>リスクとは何か</vt:lpstr>
      <vt:lpstr>リスクの種類と発生頻度</vt:lpstr>
      <vt:lpstr>影響評価の考え方</vt:lpstr>
      <vt:lpstr>業務の重要度を評価する</vt:lpstr>
      <vt:lpstr>まとめ：リスク認識と影響評価</vt:lpstr>
      <vt:lpstr>第3章：BCPの構築方法</vt:lpstr>
      <vt:lpstr>BCP構築のステップ</vt:lpstr>
      <vt:lpstr>優先業務と代替策の検討</vt:lpstr>
      <vt:lpstr>人員・体制の整備</vt:lpstr>
      <vt:lpstr>BCP文書の構成</vt:lpstr>
      <vt:lpstr>まとめ：BCPの構築方法</vt:lpstr>
      <vt:lpstr>第4章：平時の備えと教育訓練</vt:lpstr>
      <vt:lpstr>平時の準備の重要性</vt:lpstr>
      <vt:lpstr>社内教育の設計方法</vt:lpstr>
      <vt:lpstr>訓練の種類と目的</vt:lpstr>
      <vt:lpstr>BCPの見直しと更新</vt:lpstr>
      <vt:lpstr>まとめ：平時の備えと教育訓練</vt:lpstr>
      <vt:lpstr>第5章：災害・緊急時の対応</vt:lpstr>
      <vt:lpstr>初動対応の基本ステップ</vt:lpstr>
      <vt:lpstr>安否確認と連絡体制</vt:lpstr>
      <vt:lpstr>業務再開に向けた流れ</vt:lpstr>
      <vt:lpstr>記録と振り返り</vt:lpstr>
      <vt:lpstr>まとめ：災害・緊急時の対応</vt:lpstr>
      <vt:lpstr>第6章：資料・参考情報集</vt:lpstr>
      <vt:lpstr>参考ガイドライン・リンク集</vt:lpstr>
      <vt:lpstr>用語集（基本用語）</vt:lpstr>
      <vt:lpstr>よくある質問（FAQ）</vt:lpstr>
      <vt:lpstr>まとめ：参考情報を活用しよう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Susumu Adachi</cp:lastModifiedBy>
  <cp:revision>8</cp:revision>
  <dcterms:created xsi:type="dcterms:W3CDTF">2013-01-27T09:14:16Z</dcterms:created>
  <dcterms:modified xsi:type="dcterms:W3CDTF">2025-05-20T15:00:25Z</dcterms:modified>
  <cp:category/>
</cp:coreProperties>
</file>